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907588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>
        <p:scale>
          <a:sx n="180" d="100"/>
          <a:sy n="180" d="100"/>
        </p:scale>
        <p:origin x="9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54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48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73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85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32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20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90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226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49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97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16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23C9-A686-1E46-A1C0-17119844EBFF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33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CBEB0DA-2853-7643-BA20-D80A173F0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58" y="140810"/>
            <a:ext cx="6492289" cy="865916"/>
          </a:xfrm>
        </p:spPr>
        <p:txBody>
          <a:bodyPr>
            <a:noAutofit/>
          </a:bodyPr>
          <a:lstStyle/>
          <a:p>
            <a:pPr algn="ctr"/>
            <a:r>
              <a:rPr lang="es-MX" sz="3600" b="1" i="1" dirty="0">
                <a:solidFill>
                  <a:srgbClr val="1D8739"/>
                </a:solidFill>
                <a:latin typeface="Montserrat Medium" pitchFamily="2" charset="77"/>
              </a:rPr>
              <a:t>Título de la investigación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28F0923-AF12-B9D1-2CF7-9C468E6CEE55}"/>
              </a:ext>
            </a:extLst>
          </p:cNvPr>
          <p:cNvSpPr/>
          <p:nvPr/>
        </p:nvSpPr>
        <p:spPr>
          <a:xfrm>
            <a:off x="5747" y="762820"/>
            <a:ext cx="6183242" cy="898726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ctr"/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es-MX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Autor</a:t>
            </a:r>
            <a:r>
              <a:rPr lang="es-MX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</a:t>
            </a: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es-MX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s-MX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Institución de procedencia, dirección y código postal, ORCID</a:t>
            </a:r>
          </a:p>
          <a:p>
            <a:pPr algn="ctr"/>
            <a:r>
              <a:rPr lang="es-MX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Institución de procedencia, dirección y código postal ORCID</a:t>
            </a:r>
          </a:p>
          <a:p>
            <a:pPr algn="ctr"/>
            <a:r>
              <a:rPr lang="es-MX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Institución de procedencia, dirección y código postal ORCID</a:t>
            </a:r>
            <a:endParaRPr lang="es-MX" sz="1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D9EC2E6-2F64-90D0-E359-D284AAD194A6}"/>
              </a:ext>
            </a:extLst>
          </p:cNvPr>
          <p:cNvSpPr/>
          <p:nvPr/>
        </p:nvSpPr>
        <p:spPr>
          <a:xfrm>
            <a:off x="197681" y="1402124"/>
            <a:ext cx="6183242" cy="898726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just"/>
            <a:r>
              <a:rPr lang="es-MX" sz="12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Resumen</a:t>
            </a:r>
          </a:p>
          <a:p>
            <a:pPr algn="just"/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 descripción de la investigación, objetivo </a:t>
            </a:r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métodos empleados y los principales resultados.</a:t>
            </a:r>
          </a:p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436F3AB-9CE5-897A-C44B-ACB22B83684E}"/>
              </a:ext>
            </a:extLst>
          </p:cNvPr>
          <p:cNvSpPr/>
          <p:nvPr/>
        </p:nvSpPr>
        <p:spPr>
          <a:xfrm>
            <a:off x="197681" y="1938273"/>
            <a:ext cx="6183243" cy="283173"/>
          </a:xfrm>
          <a:prstGeom prst="rect">
            <a:avLst/>
          </a:prstGeom>
        </p:spPr>
        <p:txBody>
          <a:bodyPr wrap="square" lIns="128034" tIns="64017" rIns="128034" bIns="64017">
            <a:spAutoFit/>
          </a:bodyPr>
          <a:lstStyle/>
          <a:p>
            <a:r>
              <a:rPr lang="es-MX" sz="10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Palabras clave: </a:t>
            </a:r>
            <a:r>
              <a:rPr lang="es-MX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mínimo tres palabras.</a:t>
            </a:r>
            <a:r>
              <a:rPr lang="es-ES_tradn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89CFBE-487F-44B1-B2C4-667FAD54C656}"/>
              </a:ext>
            </a:extLst>
          </p:cNvPr>
          <p:cNvSpPr/>
          <p:nvPr/>
        </p:nvSpPr>
        <p:spPr>
          <a:xfrm>
            <a:off x="195381" y="2240861"/>
            <a:ext cx="3231318" cy="2283720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just"/>
            <a:r>
              <a:rPr lang="es-MX" sz="14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 </a:t>
            </a:r>
          </a:p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Descripción de la temática, cómo surge y se plantea el problema abordado en la investigación. Se mencionan los trabajos más relevantes en el tema, conceptos o teorías que enmarquen la investigación, antecedentes o estado del arte. Colocar citas, utilizando números consecutivos y entre paréntesis (1). 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5B9FF05-274D-7290-10E4-6E86B49F6B47}"/>
              </a:ext>
            </a:extLst>
          </p:cNvPr>
          <p:cNvSpPr/>
          <p:nvPr/>
        </p:nvSpPr>
        <p:spPr>
          <a:xfrm>
            <a:off x="197681" y="4260660"/>
            <a:ext cx="3231319" cy="1421946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just"/>
            <a:r>
              <a:rPr lang="es-MX" sz="14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</a:t>
            </a:r>
          </a:p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 objetivo general y específicos de la investigación. Cada objetivo debe responder al ¿qué?, ¿cómo? Y ¿Para qué? de la investigación. 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8CE35FD-A5C7-E93F-B965-E1E1306BDF26}"/>
              </a:ext>
            </a:extLst>
          </p:cNvPr>
          <p:cNvSpPr/>
          <p:nvPr/>
        </p:nvSpPr>
        <p:spPr>
          <a:xfrm>
            <a:off x="221745" y="5466025"/>
            <a:ext cx="3231319" cy="1852833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just"/>
            <a:r>
              <a:rPr lang="es-MX" sz="14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Metodología </a:t>
            </a:r>
          </a:p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de manera general y clara la estrategia metodológica que se utilizó en el desarrollo de la investigación, se sugiere utilizar esquemas, acompañados de fotografías o imágenes, utilizando el mínimo de texto. 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596AE0B-BBDA-C7AD-B5B7-554E6B81974B}"/>
              </a:ext>
            </a:extLst>
          </p:cNvPr>
          <p:cNvSpPr/>
          <p:nvPr/>
        </p:nvSpPr>
        <p:spPr>
          <a:xfrm>
            <a:off x="195381" y="7108800"/>
            <a:ext cx="3231319" cy="1421946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just"/>
            <a:r>
              <a:rPr lang="es-MX" sz="14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y discusiones </a:t>
            </a:r>
          </a:p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esta sección se describen los principales hallazgos de la investigación. Se recomienda incluir tablas, gráficos o figuras y texto descriptivo. Incluir discusión refiriendo a otros autores.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4788BA6-5A61-0841-5D44-420E9E86EBF9}"/>
              </a:ext>
            </a:extLst>
          </p:cNvPr>
          <p:cNvSpPr/>
          <p:nvPr/>
        </p:nvSpPr>
        <p:spPr>
          <a:xfrm>
            <a:off x="3287000" y="4004503"/>
            <a:ext cx="3231319" cy="437061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ctr"/>
            <a:r>
              <a:rPr lang="es-MX" sz="10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1. </a:t>
            </a: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figuras incluyen una descripción corta al pie, centrada. El numero de la figura va en negrita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5D4B4EE-3C08-2FDD-8D4B-A16F1C0DF5A3}"/>
              </a:ext>
            </a:extLst>
          </p:cNvPr>
          <p:cNvSpPr/>
          <p:nvPr/>
        </p:nvSpPr>
        <p:spPr>
          <a:xfrm>
            <a:off x="3301828" y="5761179"/>
            <a:ext cx="3231319" cy="437061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ctr"/>
            <a:r>
              <a:rPr lang="es-MX" sz="10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Tabla 1</a:t>
            </a:r>
            <a:r>
              <a:rPr lang="es-MX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 coloca el titulo de las tablas centrado y la parte superior de esta.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1216721-F2EE-A3A4-8962-CDABD4F741B3}"/>
              </a:ext>
            </a:extLst>
          </p:cNvPr>
          <p:cNvSpPr/>
          <p:nvPr/>
        </p:nvSpPr>
        <p:spPr>
          <a:xfrm>
            <a:off x="3404936" y="6137049"/>
            <a:ext cx="3231319" cy="1421946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just"/>
            <a:r>
              <a:rPr lang="es-MX" sz="14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describen de manera precisa las conclusiones mas relevantes de la investigación, a partir de los resultados. Comentar sobre perspectivas de la investigación.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C562725-C4D3-B327-4108-12C917C76B57}"/>
              </a:ext>
            </a:extLst>
          </p:cNvPr>
          <p:cNvSpPr/>
          <p:nvPr/>
        </p:nvSpPr>
        <p:spPr>
          <a:xfrm>
            <a:off x="3429000" y="7487533"/>
            <a:ext cx="3231319" cy="1206502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r>
              <a:rPr lang="es-MX" sz="14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Referencias o Fuentes de consulta </a:t>
            </a:r>
          </a:p>
          <a:p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el formato APA 7ma edición para enlistar las fuentes de consulta. Utilizar como minio 5 referencias de no más de 10 años de antigüedad.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A4B20ED-2442-6ADC-AEBB-12F1285FBF56}"/>
              </a:ext>
            </a:extLst>
          </p:cNvPr>
          <p:cNvSpPr/>
          <p:nvPr/>
        </p:nvSpPr>
        <p:spPr>
          <a:xfrm>
            <a:off x="3404935" y="2230034"/>
            <a:ext cx="3231319" cy="560172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just"/>
            <a:r>
              <a:rPr lang="es-MX" sz="1400" b="1" dirty="0">
                <a:solidFill>
                  <a:srgbClr val="1D87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y discusiones </a:t>
            </a:r>
          </a:p>
          <a:p>
            <a:pPr algn="just"/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Continuación. 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FA4E036-EA53-4C1E-44C3-E89943B26C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262852"/>
              </p:ext>
            </p:extLst>
          </p:nvPr>
        </p:nvGraphicFramePr>
        <p:xfrm>
          <a:off x="4013660" y="2713518"/>
          <a:ext cx="1778001" cy="1338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2.0 Graph" r:id="rId3" imgW="7076687" imgH="5324266" progId="SigmaPlotGraphicObject.11">
                  <p:embed/>
                </p:oleObj>
              </mc:Choice>
              <mc:Fallback>
                <p:oleObj name="SPW 12.0 Graph" r:id="rId3" imgW="7076687" imgH="5324266" progId="SigmaPlotGraphicObject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660" y="2713518"/>
                        <a:ext cx="1778001" cy="13384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C6E53B2-F070-CD16-48D1-42A4D1672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63260"/>
              </p:ext>
            </p:extLst>
          </p:nvPr>
        </p:nvGraphicFramePr>
        <p:xfrm>
          <a:off x="3765209" y="4561903"/>
          <a:ext cx="2423780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5945">
                  <a:extLst>
                    <a:ext uri="{9D8B030D-6E8A-4147-A177-3AD203B41FA5}">
                      <a16:colId xmlns:a16="http://schemas.microsoft.com/office/drawing/2014/main" val="4123097428"/>
                    </a:ext>
                  </a:extLst>
                </a:gridCol>
                <a:gridCol w="605945">
                  <a:extLst>
                    <a:ext uri="{9D8B030D-6E8A-4147-A177-3AD203B41FA5}">
                      <a16:colId xmlns:a16="http://schemas.microsoft.com/office/drawing/2014/main" val="1748285297"/>
                    </a:ext>
                  </a:extLst>
                </a:gridCol>
                <a:gridCol w="605945">
                  <a:extLst>
                    <a:ext uri="{9D8B030D-6E8A-4147-A177-3AD203B41FA5}">
                      <a16:colId xmlns:a16="http://schemas.microsoft.com/office/drawing/2014/main" val="392090955"/>
                    </a:ext>
                  </a:extLst>
                </a:gridCol>
                <a:gridCol w="605945">
                  <a:extLst>
                    <a:ext uri="{9D8B030D-6E8A-4147-A177-3AD203B41FA5}">
                      <a16:colId xmlns:a16="http://schemas.microsoft.com/office/drawing/2014/main" val="1373673434"/>
                    </a:ext>
                  </a:extLst>
                </a:gridCol>
              </a:tblGrid>
              <a:tr h="230268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300167"/>
                  </a:ext>
                </a:extLst>
              </a:tr>
              <a:tr h="230268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052839"/>
                  </a:ext>
                </a:extLst>
              </a:tr>
              <a:tr h="230268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223269"/>
                  </a:ext>
                </a:extLst>
              </a:tr>
              <a:tr h="230268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302120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5A5ABBD8-5C8B-704D-D443-AB86641D3461}"/>
              </a:ext>
            </a:extLst>
          </p:cNvPr>
          <p:cNvSpPr/>
          <p:nvPr/>
        </p:nvSpPr>
        <p:spPr>
          <a:xfrm>
            <a:off x="4922932" y="804249"/>
            <a:ext cx="1595387" cy="781979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/>
              <a:t>NOTA:</a:t>
            </a:r>
            <a:r>
              <a:rPr lang="es-MX" sz="900" dirty="0"/>
              <a:t> Nombres de autores e instituciones de procedencia no deben incluirse para el proceso de revisión. </a:t>
            </a:r>
          </a:p>
        </p:txBody>
      </p:sp>
    </p:spTree>
    <p:extLst>
      <p:ext uri="{BB962C8B-B14F-4D97-AF65-F5344CB8AC3E}">
        <p14:creationId xmlns:p14="http://schemas.microsoft.com/office/powerpoint/2010/main" val="2435508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344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 Medium</vt:lpstr>
      <vt:lpstr>Times New Roman</vt:lpstr>
      <vt:lpstr>Tema de Office</vt:lpstr>
      <vt:lpstr>SPW 12.0 Graph</vt:lpstr>
      <vt:lpstr>Título de la investigación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Bethsua Mendoza Mendoza</cp:lastModifiedBy>
  <cp:revision>7</cp:revision>
  <dcterms:created xsi:type="dcterms:W3CDTF">2023-08-16T18:32:40Z</dcterms:created>
  <dcterms:modified xsi:type="dcterms:W3CDTF">2024-08-20T17:46:25Z</dcterms:modified>
</cp:coreProperties>
</file>