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</p:sldIdLst>
  <p:sldSz cx="6858000" cy="9906000" type="A4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Montserrat Medium" panose="00000600000000000000" pitchFamily="2" charset="0"/>
      <p:regular r:id="rId7"/>
      <p: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80" d="100"/>
          <a:sy n="80" d="100"/>
        </p:scale>
        <p:origin x="1452" y="-21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-1524600" y="1524600"/>
            <a:ext cx="9907200" cy="6858000"/>
          </a:xfrm>
          <a:custGeom>
            <a:avLst/>
            <a:gdLst/>
            <a:ahLst/>
            <a:cxnLst/>
            <a:rect l="l" t="t" r="r" b="b"/>
            <a:pathLst>
              <a:path w="9907200" h="6858000">
                <a:moveTo>
                  <a:pt x="0" y="6858000"/>
                </a:moveTo>
                <a:lnTo>
                  <a:pt x="0" y="0"/>
                </a:lnTo>
                <a:lnTo>
                  <a:pt x="9907200" y="0"/>
                </a:lnTo>
                <a:lnTo>
                  <a:pt x="99072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3"/>
            <a:stretch>
              <a:fillRect l="-4601" t="-9288" r="-22975" b="-1402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02646" y="-776628"/>
            <a:ext cx="7104664" cy="10099637"/>
            <a:chOff x="0" y="0"/>
            <a:chExt cx="2806781" cy="398998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806781" cy="3989980"/>
            </a:xfrm>
            <a:custGeom>
              <a:avLst/>
              <a:gdLst/>
              <a:ahLst/>
              <a:cxnLst/>
              <a:rect l="l" t="t" r="r" b="b"/>
              <a:pathLst>
                <a:path w="2806781" h="3989980">
                  <a:moveTo>
                    <a:pt x="0" y="0"/>
                  </a:moveTo>
                  <a:lnTo>
                    <a:pt x="2806781" y="0"/>
                  </a:lnTo>
                  <a:lnTo>
                    <a:pt x="2806781" y="3989980"/>
                  </a:lnTo>
                  <a:lnTo>
                    <a:pt x="0" y="39899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2806781" cy="40090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21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4114800" y="113403"/>
            <a:ext cx="2119470" cy="735388"/>
          </a:xfrm>
          <a:custGeom>
            <a:avLst/>
            <a:gdLst/>
            <a:ahLst/>
            <a:cxnLst/>
            <a:rect l="l" t="t" r="r" b="b"/>
            <a:pathLst>
              <a:path w="2749172" h="1103105">
                <a:moveTo>
                  <a:pt x="0" y="0"/>
                </a:moveTo>
                <a:lnTo>
                  <a:pt x="2749172" y="0"/>
                </a:lnTo>
                <a:lnTo>
                  <a:pt x="2749172" y="1103105"/>
                </a:lnTo>
                <a:lnTo>
                  <a:pt x="0" y="11031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5"/>
          <p:cNvSpPr/>
          <p:nvPr/>
        </p:nvSpPr>
        <p:spPr>
          <a:xfrm>
            <a:off x="540187" y="51444"/>
            <a:ext cx="3342861" cy="825341"/>
          </a:xfrm>
          <a:custGeom>
            <a:avLst/>
            <a:gdLst/>
            <a:ahLst/>
            <a:cxnLst/>
            <a:rect l="l" t="t" r="r" b="b"/>
            <a:pathLst>
              <a:path w="2014113" h="472465">
                <a:moveTo>
                  <a:pt x="0" y="0"/>
                </a:moveTo>
                <a:lnTo>
                  <a:pt x="2014112" y="0"/>
                </a:lnTo>
                <a:lnTo>
                  <a:pt x="2014112" y="472465"/>
                </a:lnTo>
                <a:lnTo>
                  <a:pt x="0" y="47246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4" name="Título 1">
            <a:extLst>
              <a:ext uri="{FF2B5EF4-FFF2-40B4-BE49-F238E27FC236}">
                <a16:creationId xmlns:a16="http://schemas.microsoft.com/office/drawing/2014/main" id="{0CBEB0DA-2853-7643-BA20-D80A173F00D2}"/>
              </a:ext>
            </a:extLst>
          </p:cNvPr>
          <p:cNvSpPr txBox="1">
            <a:spLocks/>
          </p:cNvSpPr>
          <p:nvPr/>
        </p:nvSpPr>
        <p:spPr>
          <a:xfrm>
            <a:off x="86139" y="838200"/>
            <a:ext cx="6492289" cy="8659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3600" b="1" i="1" smtClean="0">
                <a:solidFill>
                  <a:srgbClr val="1D8739"/>
                </a:solidFill>
                <a:latin typeface="Montserrat Medium" pitchFamily="2" charset="77"/>
              </a:rPr>
              <a:t>Título de la investigación</a:t>
            </a:r>
            <a:endParaRPr lang="es-MX" sz="3600" b="1" i="1" dirty="0">
              <a:solidFill>
                <a:srgbClr val="1D8739"/>
              </a:solidFill>
              <a:latin typeface="Montserrat Medium" pitchFamily="2" charset="77"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828F0923-AF12-B9D1-2CF7-9C468E6CEE55}"/>
              </a:ext>
            </a:extLst>
          </p:cNvPr>
          <p:cNvSpPr/>
          <p:nvPr/>
        </p:nvSpPr>
        <p:spPr>
          <a:xfrm>
            <a:off x="51028" y="1460210"/>
            <a:ext cx="6183242" cy="898726"/>
          </a:xfrm>
          <a:prstGeom prst="rect">
            <a:avLst/>
          </a:prstGeom>
          <a:noFill/>
        </p:spPr>
        <p:txBody>
          <a:bodyPr wrap="square" lIns="128034" tIns="64017" rIns="128034" bIns="64017">
            <a:spAutoFit/>
          </a:bodyPr>
          <a:lstStyle/>
          <a:p>
            <a:pPr algn="ctr"/>
            <a:r>
              <a:rPr lang="es-MX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</a:t>
            </a:r>
            <a:r>
              <a:rPr lang="es-MX" sz="10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s-MX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Autor</a:t>
            </a:r>
            <a:r>
              <a:rPr lang="es-MX" sz="10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 </a:t>
            </a:r>
            <a:r>
              <a:rPr lang="es-MX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</a:t>
            </a:r>
            <a:r>
              <a:rPr lang="es-MX" sz="10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algn="ctr"/>
            <a:r>
              <a:rPr lang="es-MX" sz="10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s-MX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Institución de procedencia, dirección y código postal, ORCID</a:t>
            </a:r>
          </a:p>
          <a:p>
            <a:pPr algn="ctr"/>
            <a:r>
              <a:rPr lang="es-MX" sz="10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MX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Institución de procedencia, dirección y código postal ORCID</a:t>
            </a:r>
          </a:p>
          <a:p>
            <a:pPr algn="ctr"/>
            <a:r>
              <a:rPr lang="es-MX" sz="10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 </a:t>
            </a:r>
            <a:r>
              <a:rPr lang="es-MX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Institución de procedencia, dirección y código postal ORCID</a:t>
            </a:r>
            <a:endParaRPr lang="es-MX" sz="1000" baseline="30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_tradnl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2D9EC2E6-2F64-90D0-E359-D284AAD194A6}"/>
              </a:ext>
            </a:extLst>
          </p:cNvPr>
          <p:cNvSpPr/>
          <p:nvPr/>
        </p:nvSpPr>
        <p:spPr>
          <a:xfrm>
            <a:off x="242962" y="2099514"/>
            <a:ext cx="6183242" cy="898726"/>
          </a:xfrm>
          <a:prstGeom prst="rect">
            <a:avLst/>
          </a:prstGeom>
          <a:noFill/>
        </p:spPr>
        <p:txBody>
          <a:bodyPr wrap="square" lIns="128034" tIns="64017" rIns="128034" bIns="64017">
            <a:spAutoFit/>
          </a:bodyPr>
          <a:lstStyle/>
          <a:p>
            <a:pPr algn="just"/>
            <a:r>
              <a:rPr lang="es-MX" sz="1200" b="1" dirty="0">
                <a:solidFill>
                  <a:srgbClr val="1D87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Resumen</a:t>
            </a:r>
          </a:p>
          <a:p>
            <a:pPr algn="just"/>
            <a:r>
              <a:rPr lang="es-E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MX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reve descripción de la investigación, objetivo </a:t>
            </a:r>
            <a:r>
              <a:rPr lang="es-E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métodos empleados y los principales resultados.</a:t>
            </a:r>
          </a:p>
          <a:p>
            <a:pPr algn="just"/>
            <a:r>
              <a:rPr lang="es-MX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3436F3AB-9CE5-897A-C44B-ACB22B83684E}"/>
              </a:ext>
            </a:extLst>
          </p:cNvPr>
          <p:cNvSpPr/>
          <p:nvPr/>
        </p:nvSpPr>
        <p:spPr>
          <a:xfrm>
            <a:off x="242962" y="2635663"/>
            <a:ext cx="6183243" cy="283173"/>
          </a:xfrm>
          <a:prstGeom prst="rect">
            <a:avLst/>
          </a:prstGeom>
        </p:spPr>
        <p:txBody>
          <a:bodyPr wrap="square" lIns="128034" tIns="64017" rIns="128034" bIns="64017">
            <a:spAutoFit/>
          </a:bodyPr>
          <a:lstStyle/>
          <a:p>
            <a:r>
              <a:rPr lang="es-MX" sz="1000" b="1" dirty="0">
                <a:solidFill>
                  <a:srgbClr val="1D87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Palabras clave: </a:t>
            </a:r>
            <a:r>
              <a:rPr lang="es-MX" sz="1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mínimo tres palabras.</a:t>
            </a:r>
            <a:r>
              <a:rPr lang="es-ES_tradnl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0E89CFBE-487F-44B1-B2C4-667FAD54C656}"/>
              </a:ext>
            </a:extLst>
          </p:cNvPr>
          <p:cNvSpPr/>
          <p:nvPr/>
        </p:nvSpPr>
        <p:spPr>
          <a:xfrm>
            <a:off x="240662" y="2938251"/>
            <a:ext cx="3231318" cy="2283720"/>
          </a:xfrm>
          <a:prstGeom prst="rect">
            <a:avLst/>
          </a:prstGeom>
          <a:noFill/>
        </p:spPr>
        <p:txBody>
          <a:bodyPr wrap="square" lIns="128034" tIns="64017" rIns="128034" bIns="64017">
            <a:spAutoFit/>
          </a:bodyPr>
          <a:lstStyle/>
          <a:p>
            <a:pPr algn="just"/>
            <a:r>
              <a:rPr lang="es-MX" sz="1400" b="1" dirty="0">
                <a:solidFill>
                  <a:srgbClr val="1D87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 </a:t>
            </a:r>
          </a:p>
          <a:p>
            <a:pPr algn="just"/>
            <a:r>
              <a:rPr lang="es-MX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Descripción de la temática, cómo surge y se plantea el problema abordado en la investigación. Se mencionan los trabajos más relevantes en el tema, conceptos o teorías que enmarquen la investigación, antecedentes o estado del arte. Colocar citas, utilizando números consecutivos y entre paréntesis (1). </a:t>
            </a:r>
            <a:endParaRPr lang="es-ES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MX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55B9FF05-274D-7290-10E4-6E86B49F6B47}"/>
              </a:ext>
            </a:extLst>
          </p:cNvPr>
          <p:cNvSpPr/>
          <p:nvPr/>
        </p:nvSpPr>
        <p:spPr>
          <a:xfrm>
            <a:off x="242962" y="4958050"/>
            <a:ext cx="3231319" cy="1421946"/>
          </a:xfrm>
          <a:prstGeom prst="rect">
            <a:avLst/>
          </a:prstGeom>
          <a:noFill/>
        </p:spPr>
        <p:txBody>
          <a:bodyPr wrap="square" lIns="128034" tIns="64017" rIns="128034" bIns="64017">
            <a:spAutoFit/>
          </a:bodyPr>
          <a:lstStyle/>
          <a:p>
            <a:pPr algn="just"/>
            <a:r>
              <a:rPr lang="es-MX" sz="1400" b="1" dirty="0">
                <a:solidFill>
                  <a:srgbClr val="1D87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 </a:t>
            </a:r>
          </a:p>
          <a:p>
            <a:pPr algn="just"/>
            <a:r>
              <a:rPr lang="es-MX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 objetivo general y específicos de la investigación. Cada objetivo debe responder al </a:t>
            </a:r>
            <a:r>
              <a:rPr lang="es-MX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¿Qué</a:t>
            </a:r>
            <a:r>
              <a:rPr lang="es-MX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?, </a:t>
            </a:r>
            <a:r>
              <a:rPr lang="es-MX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¿Cómo</a:t>
            </a:r>
            <a:r>
              <a:rPr lang="es-MX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s-MX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s-MX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¿Para qué? de la investigación. </a:t>
            </a:r>
            <a:endParaRPr lang="es-ES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MX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28CE35FD-A5C7-E93F-B965-E1E1306BDF26}"/>
              </a:ext>
            </a:extLst>
          </p:cNvPr>
          <p:cNvSpPr/>
          <p:nvPr/>
        </p:nvSpPr>
        <p:spPr>
          <a:xfrm>
            <a:off x="267026" y="6163415"/>
            <a:ext cx="3231319" cy="1852833"/>
          </a:xfrm>
          <a:prstGeom prst="rect">
            <a:avLst/>
          </a:prstGeom>
          <a:noFill/>
        </p:spPr>
        <p:txBody>
          <a:bodyPr wrap="square" lIns="128034" tIns="64017" rIns="128034" bIns="64017">
            <a:spAutoFit/>
          </a:bodyPr>
          <a:lstStyle/>
          <a:p>
            <a:pPr algn="just"/>
            <a:r>
              <a:rPr lang="es-MX" sz="1400" b="1" dirty="0">
                <a:solidFill>
                  <a:srgbClr val="1D87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Metodología </a:t>
            </a:r>
          </a:p>
          <a:p>
            <a:pPr algn="just"/>
            <a:r>
              <a:rPr lang="es-MX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Describe de manera general y clara la estrategia metodológica que se utilizó en el desarrollo de la investigación, se sugiere utilizar esquemas, acompañados de fotografías o imágenes, utilizando el mínimo de texto. </a:t>
            </a:r>
            <a:endParaRPr lang="es-ES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MX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C596AE0B-BBDA-C7AD-B5B7-554E6B81974B}"/>
              </a:ext>
            </a:extLst>
          </p:cNvPr>
          <p:cNvSpPr/>
          <p:nvPr/>
        </p:nvSpPr>
        <p:spPr>
          <a:xfrm>
            <a:off x="240662" y="7806190"/>
            <a:ext cx="3231319" cy="1421946"/>
          </a:xfrm>
          <a:prstGeom prst="rect">
            <a:avLst/>
          </a:prstGeom>
          <a:noFill/>
        </p:spPr>
        <p:txBody>
          <a:bodyPr wrap="square" lIns="128034" tIns="64017" rIns="128034" bIns="64017">
            <a:spAutoFit/>
          </a:bodyPr>
          <a:lstStyle/>
          <a:p>
            <a:pPr algn="just"/>
            <a:r>
              <a:rPr lang="es-MX" sz="1400" b="1" dirty="0">
                <a:solidFill>
                  <a:srgbClr val="1D87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 y discusiones </a:t>
            </a:r>
          </a:p>
          <a:p>
            <a:pPr algn="just"/>
            <a:r>
              <a:rPr lang="es-MX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esta sección se describen los principales hallazgos de la investigación. Se recomienda incluir tablas, gráficos o figuras y texto descriptivo. Incluir discusión refiriendo a otros autores. 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14788BA6-5A61-0841-5D44-420E9E86EBF9}"/>
              </a:ext>
            </a:extLst>
          </p:cNvPr>
          <p:cNvSpPr/>
          <p:nvPr/>
        </p:nvSpPr>
        <p:spPr>
          <a:xfrm>
            <a:off x="3474281" y="4701893"/>
            <a:ext cx="3231319" cy="437061"/>
          </a:xfrm>
          <a:prstGeom prst="rect">
            <a:avLst/>
          </a:prstGeom>
          <a:noFill/>
        </p:spPr>
        <p:txBody>
          <a:bodyPr wrap="square" lIns="128034" tIns="64017" rIns="128034" bIns="64017">
            <a:spAutoFit/>
          </a:bodyPr>
          <a:lstStyle/>
          <a:p>
            <a:pPr algn="ctr"/>
            <a:r>
              <a:rPr lang="es-MX" sz="1000" b="1" dirty="0">
                <a:solidFill>
                  <a:srgbClr val="1D87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Figura 1. </a:t>
            </a:r>
            <a:r>
              <a:rPr lang="es-MX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 figuras incluyen una descripción corta al pie, centrada. El numero de la figura va en negrita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D5D4B4EE-3C08-2FDD-8D4B-A16F1C0DF5A3}"/>
              </a:ext>
            </a:extLst>
          </p:cNvPr>
          <p:cNvSpPr/>
          <p:nvPr/>
        </p:nvSpPr>
        <p:spPr>
          <a:xfrm>
            <a:off x="3505200" y="6497139"/>
            <a:ext cx="3200400" cy="437061"/>
          </a:xfrm>
          <a:prstGeom prst="rect">
            <a:avLst/>
          </a:prstGeom>
          <a:noFill/>
        </p:spPr>
        <p:txBody>
          <a:bodyPr wrap="square" lIns="128034" tIns="64017" rIns="128034" bIns="64017">
            <a:spAutoFit/>
          </a:bodyPr>
          <a:lstStyle/>
          <a:p>
            <a:pPr algn="ctr"/>
            <a:r>
              <a:rPr lang="es-MX" sz="1000" b="1" dirty="0">
                <a:solidFill>
                  <a:srgbClr val="1D87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Tabla 1</a:t>
            </a:r>
            <a:r>
              <a:rPr lang="es-MX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Se coloca el titulo de las tablas centrado y la parte superior de esta. 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91216721-F2EE-A3A4-8962-CDABD4F741B3}"/>
              </a:ext>
            </a:extLst>
          </p:cNvPr>
          <p:cNvSpPr/>
          <p:nvPr/>
        </p:nvSpPr>
        <p:spPr>
          <a:xfrm>
            <a:off x="3657601" y="6834439"/>
            <a:ext cx="3231319" cy="1421946"/>
          </a:xfrm>
          <a:prstGeom prst="rect">
            <a:avLst/>
          </a:prstGeom>
          <a:noFill/>
        </p:spPr>
        <p:txBody>
          <a:bodyPr wrap="square" lIns="128034" tIns="64017" rIns="128034" bIns="64017">
            <a:spAutoFit/>
          </a:bodyPr>
          <a:lstStyle/>
          <a:p>
            <a:pPr algn="just"/>
            <a:r>
              <a:rPr lang="es-MX" sz="1400" b="1" dirty="0">
                <a:solidFill>
                  <a:srgbClr val="1D87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</a:p>
          <a:p>
            <a:pPr algn="just"/>
            <a:r>
              <a:rPr lang="es-MX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describen de manera precisa las conclusiones mas relevantes de la investigación, a partir de los resultados. Comentar sobre perspectivas de la investigación. 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3C562725-C4D3-B327-4108-12C917C76B57}"/>
              </a:ext>
            </a:extLst>
          </p:cNvPr>
          <p:cNvSpPr/>
          <p:nvPr/>
        </p:nvSpPr>
        <p:spPr>
          <a:xfrm>
            <a:off x="3681665" y="8184923"/>
            <a:ext cx="3231319" cy="1206502"/>
          </a:xfrm>
          <a:prstGeom prst="rect">
            <a:avLst/>
          </a:prstGeom>
          <a:noFill/>
        </p:spPr>
        <p:txBody>
          <a:bodyPr wrap="square" lIns="128034" tIns="64017" rIns="128034" bIns="64017">
            <a:spAutoFit/>
          </a:bodyPr>
          <a:lstStyle/>
          <a:p>
            <a:r>
              <a:rPr lang="es-MX" sz="1400" b="1" dirty="0">
                <a:solidFill>
                  <a:srgbClr val="1D87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Referencias o Fuentes de consulta </a:t>
            </a:r>
          </a:p>
          <a:p>
            <a:r>
              <a:rPr lang="es-MX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Utilizar el formato APA </a:t>
            </a:r>
            <a:r>
              <a:rPr lang="es-MX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7a </a:t>
            </a:r>
            <a:r>
              <a:rPr lang="es-MX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edición para enlistar las fuentes de consulta. Utilizar como </a:t>
            </a:r>
            <a:r>
              <a:rPr lang="es-MX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mínimo </a:t>
            </a:r>
            <a:r>
              <a:rPr lang="es-MX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referencias de no más de 10 años de antigüedad. 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7A4B20ED-2442-6ADC-AEBB-12F1285FBF56}"/>
              </a:ext>
            </a:extLst>
          </p:cNvPr>
          <p:cNvSpPr/>
          <p:nvPr/>
        </p:nvSpPr>
        <p:spPr>
          <a:xfrm>
            <a:off x="3657600" y="2927424"/>
            <a:ext cx="3231319" cy="560172"/>
          </a:xfrm>
          <a:prstGeom prst="rect">
            <a:avLst/>
          </a:prstGeom>
          <a:noFill/>
        </p:spPr>
        <p:txBody>
          <a:bodyPr wrap="square" lIns="128034" tIns="64017" rIns="128034" bIns="64017">
            <a:spAutoFit/>
          </a:bodyPr>
          <a:lstStyle/>
          <a:p>
            <a:pPr algn="just"/>
            <a:r>
              <a:rPr lang="es-MX" sz="1400" b="1" dirty="0">
                <a:solidFill>
                  <a:srgbClr val="1D87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 y discusiones </a:t>
            </a:r>
          </a:p>
          <a:p>
            <a:pPr algn="just"/>
            <a:r>
              <a:rPr lang="es-MX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Continuación. </a:t>
            </a:r>
          </a:p>
        </p:txBody>
      </p:sp>
      <p:graphicFrame>
        <p:nvGraphicFramePr>
          <p:cNvPr id="37" name="Objeto 36">
            <a:extLst>
              <a:ext uri="{FF2B5EF4-FFF2-40B4-BE49-F238E27FC236}">
                <a16:creationId xmlns:a16="http://schemas.microsoft.com/office/drawing/2014/main" id="{5FA4E036-EA53-4C1E-44C3-E89943B26C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5674514"/>
              </p:ext>
            </p:extLst>
          </p:nvPr>
        </p:nvGraphicFramePr>
        <p:xfrm>
          <a:off x="4266325" y="3410908"/>
          <a:ext cx="1778001" cy="1338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SPW 12.0 Graph" r:id="rId6" imgW="7076687" imgH="5324266" progId="SigmaPlotGraphicObject.11">
                  <p:embed/>
                </p:oleObj>
              </mc:Choice>
              <mc:Fallback>
                <p:oleObj name="SPW 12.0 Graph" r:id="rId6" imgW="7076687" imgH="5324266" progId="SigmaPlotGraphicObject.11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5FA4E036-EA53-4C1E-44C3-E89943B26C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6325" y="3410908"/>
                        <a:ext cx="1778001" cy="13384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Tabla 37">
            <a:extLst>
              <a:ext uri="{FF2B5EF4-FFF2-40B4-BE49-F238E27FC236}">
                <a16:creationId xmlns:a16="http://schemas.microsoft.com/office/drawing/2014/main" id="{9C6E53B2-F070-CD16-48D1-42A4D1672F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141498"/>
              </p:ext>
            </p:extLst>
          </p:nvPr>
        </p:nvGraphicFramePr>
        <p:xfrm>
          <a:off x="3883048" y="5108707"/>
          <a:ext cx="2615716" cy="1463040"/>
        </p:xfrm>
        <a:graphic>
          <a:graphicData uri="http://schemas.openxmlformats.org/drawingml/2006/table">
            <a:tbl>
              <a:tblPr firstRow="1" bandRow="1"/>
              <a:tblGrid>
                <a:gridCol w="653929">
                  <a:extLst>
                    <a:ext uri="{9D8B030D-6E8A-4147-A177-3AD203B41FA5}">
                      <a16:colId xmlns:a16="http://schemas.microsoft.com/office/drawing/2014/main" val="4123097428"/>
                    </a:ext>
                  </a:extLst>
                </a:gridCol>
                <a:gridCol w="653929">
                  <a:extLst>
                    <a:ext uri="{9D8B030D-6E8A-4147-A177-3AD203B41FA5}">
                      <a16:colId xmlns:a16="http://schemas.microsoft.com/office/drawing/2014/main" val="1748285297"/>
                    </a:ext>
                  </a:extLst>
                </a:gridCol>
                <a:gridCol w="653929">
                  <a:extLst>
                    <a:ext uri="{9D8B030D-6E8A-4147-A177-3AD203B41FA5}">
                      <a16:colId xmlns:a16="http://schemas.microsoft.com/office/drawing/2014/main" val="392090955"/>
                    </a:ext>
                  </a:extLst>
                </a:gridCol>
                <a:gridCol w="653929">
                  <a:extLst>
                    <a:ext uri="{9D8B030D-6E8A-4147-A177-3AD203B41FA5}">
                      <a16:colId xmlns:a16="http://schemas.microsoft.com/office/drawing/2014/main" val="1373673434"/>
                    </a:ext>
                  </a:extLst>
                </a:gridCol>
              </a:tblGrid>
              <a:tr h="3188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MX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MX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MX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MX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300167"/>
                  </a:ext>
                </a:extLst>
              </a:tr>
              <a:tr h="3188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MX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MX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MX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MX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052839"/>
                  </a:ext>
                </a:extLst>
              </a:tr>
              <a:tr h="3188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MX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MX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MX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MX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223269"/>
                  </a:ext>
                </a:extLst>
              </a:tr>
              <a:tr h="3188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MX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MX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MX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MX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30212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1335</TotalTime>
  <Words>326</Words>
  <Application>Microsoft Office PowerPoint</Application>
  <PresentationFormat>A4 (210 x 297 mm)</PresentationFormat>
  <Paragraphs>28</Paragraphs>
  <Slides>1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Calibri</vt:lpstr>
      <vt:lpstr>Montserrat Medium</vt:lpstr>
      <vt:lpstr>Times New Roman</vt:lpstr>
      <vt:lpstr>Arial</vt:lpstr>
      <vt:lpstr>Office Theme</vt:lpstr>
      <vt:lpstr>SPW 12.0 Graph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DIAPOSITIVA-CONGRESO-VERTICAL</dc:title>
  <dc:creator>Jef Alimentarias</dc:creator>
  <cp:lastModifiedBy>Jef Alimentarias</cp:lastModifiedBy>
  <cp:revision>12</cp:revision>
  <dcterms:created xsi:type="dcterms:W3CDTF">2006-08-16T00:00:00Z</dcterms:created>
  <dcterms:modified xsi:type="dcterms:W3CDTF">2025-09-19T18:41:29Z</dcterms:modified>
  <dc:identifier>DAFrujrdYpc</dc:identifier>
</cp:coreProperties>
</file>